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80" r:id="rId4"/>
    <p:sldId id="281" r:id="rId5"/>
    <p:sldId id="278" r:id="rId6"/>
    <p:sldId id="288" r:id="rId7"/>
    <p:sldId id="275" r:id="rId8"/>
    <p:sldId id="264" r:id="rId9"/>
    <p:sldId id="267" r:id="rId10"/>
    <p:sldId id="259" r:id="rId11"/>
    <p:sldId id="266" r:id="rId12"/>
    <p:sldId id="265" r:id="rId13"/>
    <p:sldId id="268" r:id="rId14"/>
    <p:sldId id="270" r:id="rId15"/>
    <p:sldId id="285" r:id="rId16"/>
    <p:sldId id="297" r:id="rId17"/>
    <p:sldId id="300" r:id="rId18"/>
    <p:sldId id="260" r:id="rId19"/>
    <p:sldId id="271" r:id="rId20"/>
    <p:sldId id="286" r:id="rId21"/>
    <p:sldId id="279" r:id="rId22"/>
    <p:sldId id="273" r:id="rId23"/>
    <p:sldId id="269" r:id="rId24"/>
    <p:sldId id="277" r:id="rId25"/>
    <p:sldId id="263" r:id="rId26"/>
    <p:sldId id="291" r:id="rId27"/>
    <p:sldId id="292" r:id="rId28"/>
    <p:sldId id="293" r:id="rId29"/>
    <p:sldId id="287" r:id="rId30"/>
    <p:sldId id="295" r:id="rId31"/>
    <p:sldId id="294" r:id="rId32"/>
    <p:sldId id="276" r:id="rId33"/>
    <p:sldId id="282" r:id="rId34"/>
    <p:sldId id="284" r:id="rId35"/>
    <p:sldId id="289" r:id="rId36"/>
    <p:sldId id="296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man Sadigova" initials="LS" lastIdx="1" clrIdx="0">
    <p:extLst>
      <p:ext uri="{19B8F6BF-5375-455C-9EA6-DF929625EA0E}">
        <p15:presenceInfo xmlns="" xmlns:p15="http://schemas.microsoft.com/office/powerpoint/2012/main" userId="3d37513fd2edabf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8" autoAdjust="0"/>
    <p:restoredTop sz="94660"/>
  </p:normalViewPr>
  <p:slideViewPr>
    <p:cSldViewPr snapToGrid="0">
      <p:cViewPr varScale="1">
        <p:scale>
          <a:sx n="86" d="100"/>
          <a:sy n="86" d="100"/>
        </p:scale>
        <p:origin x="-10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22-Sep-22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22-Sep-22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22-Sep-22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22-Sep-22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22-Sep-22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22-Sep-22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22-Sep-22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22-Sep-22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22-Sep-22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22-Sep-22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22-Sep-22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22-Sep-22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22-Sep-22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22-Sep-22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22-Sep-22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22-Sep-22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22-Sep-22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22-Sep-22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380CD8-39C6-4017-9826-6112D1C8D0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z-Latn-A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Şəkərli   diabet  və səyirici 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z-Latn-A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aritmiya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761A5B2-977D-483B-BCA5-6A29570A32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z-Latn-A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Dr. Sadıqov Tofiq</a:t>
            </a:r>
          </a:p>
          <a:p>
            <a:r>
              <a:rPr lang="az-Latn-A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Kliniki Tibbi Mərkəz</a:t>
            </a:r>
          </a:p>
        </p:txBody>
      </p:sp>
    </p:spTree>
    <p:extLst>
      <p:ext uri="{BB962C8B-B14F-4D97-AF65-F5344CB8AC3E}">
        <p14:creationId xmlns:p14="http://schemas.microsoft.com/office/powerpoint/2010/main" val="3298735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7BB7130-2EB2-4F8D-9E00-934FBB935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59" y="1176391"/>
            <a:ext cx="10905037" cy="568160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608FDA-BE1D-4A0B-BC7E-84CA296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23289"/>
            <a:ext cx="10058400" cy="934949"/>
          </a:xfrm>
        </p:spPr>
        <p:txBody>
          <a:bodyPr/>
          <a:lstStyle/>
          <a:p>
            <a:r>
              <a:rPr lang="az-Latn-AZ" dirty="0"/>
              <a:t>Diabet və atrial fibrilyasinin patfiziologiyası</a:t>
            </a:r>
          </a:p>
        </p:txBody>
      </p:sp>
    </p:spTree>
    <p:extLst>
      <p:ext uri="{BB962C8B-B14F-4D97-AF65-F5344CB8AC3E}">
        <p14:creationId xmlns:p14="http://schemas.microsoft.com/office/powerpoint/2010/main" val="2275069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BBB8FF-E863-443E-BD87-3D3CA0C0C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788" y="215758"/>
            <a:ext cx="8490824" cy="885254"/>
          </a:xfrm>
        </p:spPr>
        <p:txBody>
          <a:bodyPr/>
          <a:lstStyle/>
          <a:p>
            <a:r>
              <a:rPr lang="az-Latn-AZ" dirty="0"/>
              <a:t>Şd və sa patofiziologiyası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63D3CAA-FA67-4C49-8A34-B10EF11A1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3" y="2399516"/>
            <a:ext cx="9207070" cy="3594883"/>
          </a:xfrm>
        </p:spPr>
        <p:txBody>
          <a:bodyPr/>
          <a:lstStyle/>
          <a:p>
            <a:endParaRPr lang="az-Latn-AZ" dirty="0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C5745E25-87F4-4821-8FD6-D1ADF4226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41" y="1345916"/>
            <a:ext cx="11138909" cy="541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740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BBB8FF-E863-443E-BD87-3D3CA0C0C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15758"/>
            <a:ext cx="8534401" cy="1130158"/>
          </a:xfrm>
        </p:spPr>
        <p:txBody>
          <a:bodyPr/>
          <a:lstStyle/>
          <a:p>
            <a:r>
              <a:rPr lang="az-Latn-AZ" dirty="0"/>
              <a:t>         Struktural remodelləşmə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63D3CAA-FA67-4C49-8A34-B10EF11A1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1571946"/>
            <a:ext cx="8534400" cy="4422454"/>
          </a:xfrm>
        </p:spPr>
        <p:txBody>
          <a:bodyPr/>
          <a:lstStyle/>
          <a:p>
            <a:r>
              <a:rPr lang="az-Latn-AZ" dirty="0"/>
              <a:t>-Qulaqcığın Struktur remodellşmənin əsasında ŞD-ə bağlı sol qulaqcığın dilatasiyası və fibrozu dayanır</a:t>
            </a:r>
          </a:p>
          <a:p>
            <a:r>
              <a:rPr lang="az-Latn-AZ" dirty="0"/>
              <a:t>-Ürək fibrozunun əsasında oksidativ stresi,iltihab,glikation son məhsulların(AGE) artmasını,böyümə faktorları 10,11,12 artması</a:t>
            </a:r>
          </a:p>
          <a:p>
            <a:r>
              <a:rPr lang="az-Latn-AZ" dirty="0"/>
              <a:t>-Geniş miokard fibrozu və sərtləşməsi diabetli xəstələrdə tez-tez görülən diastolik disfunksiyaya səbəb ola bilər.</a:t>
            </a:r>
          </a:p>
          <a:p>
            <a:r>
              <a:rPr lang="az-Latn-AZ" dirty="0"/>
              <a:t>-Diastolik disfunksiya anormal mədəciyin doldurulmasına meyl yaradır və sol atriumun  dilatasiya əlaqəli olub, bu da AF-nin inkişafı üçün başqa bir stimuldur .</a:t>
            </a:r>
          </a:p>
        </p:txBody>
      </p:sp>
    </p:spTree>
    <p:extLst>
      <p:ext uri="{BB962C8B-B14F-4D97-AF65-F5344CB8AC3E}">
        <p14:creationId xmlns:p14="http://schemas.microsoft.com/office/powerpoint/2010/main" val="742791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BBB8FF-E863-443E-BD87-3D3CA0C0C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15758"/>
            <a:ext cx="8534401" cy="1130158"/>
          </a:xfrm>
        </p:spPr>
        <p:txBody>
          <a:bodyPr>
            <a:normAutofit fontScale="90000"/>
          </a:bodyPr>
          <a:lstStyle/>
          <a:p>
            <a:r>
              <a:rPr lang="az-Latn-AZ" dirty="0"/>
              <a:t>Elektro,elektro-mexaniki və avtonom remodelləşmə,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63D3CAA-FA67-4C49-8A34-B10EF11A1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1571946"/>
            <a:ext cx="8534400" cy="4422454"/>
          </a:xfrm>
        </p:spPr>
        <p:txBody>
          <a:bodyPr/>
          <a:lstStyle/>
          <a:p>
            <a:r>
              <a:rPr lang="az-Latn-AZ" dirty="0"/>
              <a:t>-Şəkərli diabet  proaritmik elektiofiziolji dəyişikliklərlə əlaqəlidir</a:t>
            </a:r>
          </a:p>
          <a:p>
            <a:r>
              <a:rPr lang="az-Latn-AZ" dirty="0"/>
              <a:t>-Şəkərli diabet qulaqçıqların oyanma və yığılmasına təsir göstərir</a:t>
            </a:r>
          </a:p>
          <a:p>
            <a:r>
              <a:rPr lang="az-Latn-AZ" dirty="0"/>
              <a:t>-Dovşanlarda aparılan eksperimentərdə (alloksan)göstərilib ki, qulaqcıqların elektromexaniki funksiyasının pozulması,qulaqçıq fibrozunun artması və keçiriciliyn uzanması ilə əlaqəlidir.</a:t>
            </a:r>
          </a:p>
          <a:p>
            <a:r>
              <a:rPr lang="az-Latn-AZ" dirty="0"/>
              <a:t>-Ürəyin vegetativ neyropatiyası  ŞD-bilinən ağırlaşmasıdır ki bu da parasimpatik denervasiya və tənzimlənməyən simpatik aktivləmədən ibarətdir.</a:t>
            </a:r>
          </a:p>
          <a:p>
            <a:r>
              <a:rPr lang="az-Latn-AZ" dirty="0"/>
              <a:t>-Parasimpatik vı simpatik aktivlik arasındakı disbalans səyirici aritmiyanın inkişafına gətirir.</a:t>
            </a:r>
          </a:p>
          <a:p>
            <a:r>
              <a:rPr lang="az-Latn-AZ" dirty="0"/>
              <a:t>-</a:t>
            </a:r>
          </a:p>
          <a:p>
            <a:pPr marL="285750" indent="-285750">
              <a:buFontTx/>
              <a:buChar char="-"/>
            </a:pPr>
            <a:endParaRPr lang="az-Latn-AZ" dirty="0"/>
          </a:p>
        </p:txBody>
      </p:sp>
    </p:spTree>
    <p:extLst>
      <p:ext uri="{BB962C8B-B14F-4D97-AF65-F5344CB8AC3E}">
        <p14:creationId xmlns:p14="http://schemas.microsoft.com/office/powerpoint/2010/main" val="2539462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BBB8FF-E863-443E-BD87-3D3CA0C0C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15758"/>
            <a:ext cx="8534401" cy="1130158"/>
          </a:xfrm>
        </p:spPr>
        <p:txBody>
          <a:bodyPr>
            <a:normAutofit fontScale="90000"/>
          </a:bodyPr>
          <a:lstStyle/>
          <a:p>
            <a:r>
              <a:rPr lang="az-Latn-AZ" dirty="0"/>
              <a:t>Oksidativ stres,iltihab və glikemik dəyişgənlik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63D3CAA-FA67-4C49-8A34-B10EF11A1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1571946"/>
            <a:ext cx="8534400" cy="4422454"/>
          </a:xfrm>
        </p:spPr>
        <p:txBody>
          <a:bodyPr/>
          <a:lstStyle/>
          <a:p>
            <a:r>
              <a:rPr lang="az-Latn-AZ" dirty="0"/>
              <a:t>-Oksidativ stress və iltihab </a:t>
            </a:r>
            <a:r>
              <a:rPr lang="az-Latn-AZ" dirty="0" smtClean="0"/>
              <a:t>ŞD </a:t>
            </a:r>
            <a:r>
              <a:rPr lang="az-Latn-AZ" dirty="0"/>
              <a:t>xəstələrində qulaqcıqların proaritmik remodelləşməsində əsas mediatordur.</a:t>
            </a:r>
          </a:p>
          <a:p>
            <a:r>
              <a:rPr lang="az-Latn-AZ" dirty="0"/>
              <a:t>-Oksidativ stresin artması iltihab prosesini artiraraq proaritmik struktur remodelləşməni sürətlədirir.</a:t>
            </a:r>
          </a:p>
          <a:p>
            <a:r>
              <a:rPr lang="az-Latn-AZ" dirty="0"/>
              <a:t>ŞD xəstələrində qanda qlükoza səviyyəsinin davamlı yüksək olması ilə yanaşı həm də hipo və hiperqlikemiya dalğaların dəyişkənliyi də səyirici aritmiya riskini yüksəldir.</a:t>
            </a:r>
          </a:p>
          <a:p>
            <a:r>
              <a:rPr lang="az-Latn-AZ" dirty="0"/>
              <a:t>-ona görə ŞD müalicəsi nəinki qanda şəkərin tənzimlənməsinə,eyni zamanda dəyimələrin aradan götürülməsinə xidmət edir.</a:t>
            </a:r>
          </a:p>
          <a:p>
            <a:endParaRPr lang="az-Latn-AZ" dirty="0"/>
          </a:p>
          <a:p>
            <a:endParaRPr lang="az-Latn-AZ" dirty="0"/>
          </a:p>
        </p:txBody>
      </p:sp>
    </p:spTree>
    <p:extLst>
      <p:ext uri="{BB962C8B-B14F-4D97-AF65-F5344CB8AC3E}">
        <p14:creationId xmlns:p14="http://schemas.microsoft.com/office/powerpoint/2010/main" val="358364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BBB8FF-E863-443E-BD87-3D3CA0C0C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15758"/>
            <a:ext cx="9374189" cy="838601"/>
          </a:xfrm>
        </p:spPr>
        <p:txBody>
          <a:bodyPr/>
          <a:lstStyle/>
          <a:p>
            <a:r>
              <a:rPr lang="az-Latn-AZ" dirty="0"/>
              <a:t>ŞD vəSa klinik təzahürü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5A369EB-9CD0-43AD-ABC8-47D216995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18" y="1288086"/>
            <a:ext cx="9727282" cy="5286054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63D3CAA-FA67-4C49-8A34-B10EF11A1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118" y="1288086"/>
            <a:ext cx="9811257" cy="5286054"/>
          </a:xfrm>
        </p:spPr>
        <p:txBody>
          <a:bodyPr/>
          <a:lstStyle/>
          <a:p>
            <a:endParaRPr lang="az-Latn-AZ" dirty="0"/>
          </a:p>
        </p:txBody>
      </p:sp>
    </p:spTree>
    <p:extLst>
      <p:ext uri="{BB962C8B-B14F-4D97-AF65-F5344CB8AC3E}">
        <p14:creationId xmlns:p14="http://schemas.microsoft.com/office/powerpoint/2010/main" val="2653973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9142D324-E857-4990-96DE-1A993F356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948" y="480527"/>
            <a:ext cx="8431795" cy="1161661"/>
          </a:xfrm>
        </p:spPr>
        <p:txBody>
          <a:bodyPr/>
          <a:lstStyle/>
          <a:p>
            <a:r>
              <a:rPr lang="az-Latn-AZ" dirty="0"/>
              <a:t>         şd xəstələrdə SA tezliyi (yaş)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AB9CFEC-C580-4E2A-AD8A-57144D6B9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24" y="2243968"/>
            <a:ext cx="8429219" cy="4413547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2AA16515-8532-4D68-A8BF-0E48FE5DA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948" y="1931437"/>
            <a:ext cx="8431795" cy="4609322"/>
          </a:xfrm>
        </p:spPr>
        <p:txBody>
          <a:bodyPr/>
          <a:lstStyle/>
          <a:p>
            <a:endParaRPr lang="az-Latn-AZ" dirty="0"/>
          </a:p>
        </p:txBody>
      </p:sp>
    </p:spTree>
    <p:extLst>
      <p:ext uri="{BB962C8B-B14F-4D97-AF65-F5344CB8AC3E}">
        <p14:creationId xmlns:p14="http://schemas.microsoft.com/office/powerpoint/2010/main" val="1734923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9142D324-E857-4990-96DE-1A993F356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948" y="480527"/>
            <a:ext cx="8431795" cy="1161661"/>
          </a:xfrm>
        </p:spPr>
        <p:txBody>
          <a:bodyPr/>
          <a:lstStyle/>
          <a:p>
            <a:r>
              <a:rPr lang="az-Latn-AZ" dirty="0"/>
              <a:t>           şd xəstələrdə SA tezliyi (cins)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08AFF62-BF92-448C-91F5-E99F82440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41" y="1923752"/>
            <a:ext cx="8547702" cy="4617007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2AA16515-8532-4D68-A8BF-0E48FE5DA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948" y="1931437"/>
            <a:ext cx="8431795" cy="4609322"/>
          </a:xfrm>
        </p:spPr>
        <p:txBody>
          <a:bodyPr/>
          <a:lstStyle/>
          <a:p>
            <a:endParaRPr lang="az-Latn-AZ" dirty="0"/>
          </a:p>
        </p:txBody>
      </p:sp>
    </p:spTree>
    <p:extLst>
      <p:ext uri="{BB962C8B-B14F-4D97-AF65-F5344CB8AC3E}">
        <p14:creationId xmlns:p14="http://schemas.microsoft.com/office/powerpoint/2010/main" val="622120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BBB8FF-E863-443E-BD87-3D3CA0C0C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77058"/>
            <a:ext cx="9637160" cy="1130158"/>
          </a:xfrm>
        </p:spPr>
        <p:txBody>
          <a:bodyPr>
            <a:normAutofit fontScale="90000"/>
          </a:bodyPr>
          <a:lstStyle/>
          <a:p>
            <a:r>
              <a:rPr lang="az-Latn-AZ" sz="4000" dirty="0"/>
              <a:t>Hba1c</a:t>
            </a:r>
            <a:r>
              <a:rPr lang="az-Latn-AZ" dirty="0"/>
              <a:t> və ŞD müddəti ilə  əlaqəli Sa tezliyi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63D3CAA-FA67-4C49-8A34-B10EF11A1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2053254" y="2683352"/>
            <a:ext cx="11271867" cy="3311047"/>
          </a:xfrm>
        </p:spPr>
        <p:txBody>
          <a:bodyPr/>
          <a:lstStyle/>
          <a:p>
            <a:endParaRPr lang="az-Latn-AZ" dirty="0"/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CE0B84A9-B992-48A3-B3AD-627B75797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85" y="1582220"/>
            <a:ext cx="9637160" cy="516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155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BBB8FF-E863-443E-BD87-3D3CA0C0C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15758"/>
            <a:ext cx="9904027" cy="826829"/>
          </a:xfrm>
        </p:spPr>
        <p:txBody>
          <a:bodyPr/>
          <a:lstStyle/>
          <a:p>
            <a:r>
              <a:rPr lang="az-Latn-AZ" dirty="0"/>
              <a:t>                       Müalicə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55C5244-D5B8-48AC-A749-EA7B62686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1" y="1469877"/>
            <a:ext cx="9983789" cy="5016648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63D3CAA-FA67-4C49-8A34-B10EF11A1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2472" y="1259633"/>
            <a:ext cx="10005527" cy="5286445"/>
          </a:xfrm>
        </p:spPr>
        <p:txBody>
          <a:bodyPr/>
          <a:lstStyle/>
          <a:p>
            <a:endParaRPr lang="az-Latn-AZ" dirty="0"/>
          </a:p>
        </p:txBody>
      </p:sp>
    </p:spTree>
    <p:extLst>
      <p:ext uri="{BB962C8B-B14F-4D97-AF65-F5344CB8AC3E}">
        <p14:creationId xmlns:p14="http://schemas.microsoft.com/office/powerpoint/2010/main" val="2302161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BBB8FF-E863-443E-BD87-3D3CA0C0C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15758"/>
            <a:ext cx="8534401" cy="1130158"/>
          </a:xfrm>
        </p:spPr>
        <p:txBody>
          <a:bodyPr/>
          <a:lstStyle/>
          <a:p>
            <a:r>
              <a:rPr lang="ru-RU" dirty="0"/>
              <a:t>                      </a:t>
            </a:r>
            <a:r>
              <a:rPr lang="az-Latn-AZ" dirty="0"/>
              <a:t>epidemiologiya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63D3CAA-FA67-4C49-8A34-B10EF11A1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1571946"/>
            <a:ext cx="8534400" cy="4422454"/>
          </a:xfrm>
          <a:noFill/>
        </p:spPr>
        <p:txBody>
          <a:bodyPr/>
          <a:lstStyle/>
          <a:p>
            <a:r>
              <a:rPr lang="az-Latn-AZ" dirty="0"/>
              <a:t>--Şəkərli diabet ÜDX major risk faktoru olub kardiovaskulyar hadisə və ölümü artirir</a:t>
            </a:r>
          </a:p>
          <a:p>
            <a:r>
              <a:rPr lang="az-Latn-AZ" dirty="0"/>
              <a:t>-Şəkərli Diabet Səyirici Aritmiya üçün müstəqil risk faktorudur.</a:t>
            </a:r>
          </a:p>
          <a:p>
            <a:r>
              <a:rPr lang="az-Latn-AZ" dirty="0"/>
              <a:t>-Səyirici Aritmiya dünyada ən cox rast gəlinən aritmiya formasıdır.</a:t>
            </a:r>
          </a:p>
          <a:p>
            <a:r>
              <a:rPr lang="az-Latn-AZ" dirty="0"/>
              <a:t>-Səkərli diabet olan xəstələrdə SA riski 40% coxdur və hər il bu rəqəm 3% artir</a:t>
            </a:r>
          </a:p>
          <a:p>
            <a:r>
              <a:rPr lang="az-Latn-AZ" dirty="0"/>
              <a:t>-Səyirici aritmiyası olan xəstələrin 15%-də Şəkərli Diabet var</a:t>
            </a:r>
          </a:p>
          <a:p>
            <a:r>
              <a:rPr lang="az-Latn-AZ" dirty="0"/>
              <a:t>-SA və ŞD birgə kombinasiyası ÜD səbəbiylə ölüm(61%),serebrovaskülyar ölüm(68%) artırır </a:t>
            </a:r>
          </a:p>
        </p:txBody>
      </p:sp>
    </p:spTree>
    <p:extLst>
      <p:ext uri="{BB962C8B-B14F-4D97-AF65-F5344CB8AC3E}">
        <p14:creationId xmlns:p14="http://schemas.microsoft.com/office/powerpoint/2010/main" val="415790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BBB8FF-E863-443E-BD87-3D3CA0C0C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15758"/>
            <a:ext cx="8534401" cy="1130158"/>
          </a:xfrm>
        </p:spPr>
        <p:txBody>
          <a:bodyPr/>
          <a:lstStyle/>
          <a:p>
            <a:r>
              <a:rPr lang="az-Latn-AZ" dirty="0"/>
              <a:t>                 Ritm və nəbz kontrolu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63D3CAA-FA67-4C49-8A34-B10EF11A1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0409" y="1571946"/>
            <a:ext cx="8738204" cy="5002194"/>
          </a:xfrm>
        </p:spPr>
        <p:txBody>
          <a:bodyPr/>
          <a:lstStyle/>
          <a:p>
            <a:r>
              <a:rPr lang="az-Latn-AZ" sz="2400" dirty="0"/>
              <a:t>-Ritm kontrolu üçün diqoxin az effektlidir.</a:t>
            </a:r>
          </a:p>
          <a:p>
            <a:r>
              <a:rPr lang="az-Latn-AZ" sz="2400" dirty="0"/>
              <a:t>-Beta blokatorlar seçim preparatıdır.</a:t>
            </a:r>
          </a:p>
          <a:p>
            <a:r>
              <a:rPr lang="az-Latn-AZ" sz="2400" dirty="0"/>
              <a:t>-non dihidropiridin qrupundan olan kalsium kanal blokatarları da istifadə oluna bilər.</a:t>
            </a:r>
          </a:p>
          <a:p>
            <a:r>
              <a:rPr lang="az-Latn-AZ" sz="2400" dirty="0"/>
              <a:t>-Kardioversiya yüksək müsbət nəticə verir</a:t>
            </a:r>
          </a:p>
          <a:p>
            <a:r>
              <a:rPr lang="az-Latn-AZ" sz="2400" dirty="0"/>
              <a:t>-Kateter ablasiyası ŞD xəstələrində seçim üsuludur</a:t>
            </a:r>
            <a:endParaRPr lang="az-Latn-AZ" dirty="0"/>
          </a:p>
        </p:txBody>
      </p:sp>
    </p:spTree>
    <p:extLst>
      <p:ext uri="{BB962C8B-B14F-4D97-AF65-F5344CB8AC3E}">
        <p14:creationId xmlns:p14="http://schemas.microsoft.com/office/powerpoint/2010/main" val="1449059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BBB8FF-E863-443E-BD87-3D3CA0C0C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15758"/>
            <a:ext cx="8534401" cy="1130158"/>
          </a:xfrm>
        </p:spPr>
        <p:txBody>
          <a:bodyPr/>
          <a:lstStyle/>
          <a:p>
            <a:r>
              <a:rPr lang="az-Latn-AZ" dirty="0"/>
              <a:t>komorbid patologiyalar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1004D18-3CD3-4D96-BE48-E05C75EC1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1" y="1785937"/>
            <a:ext cx="8534400" cy="4208463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63D3CAA-FA67-4C49-8A34-B10EF11A1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1571946"/>
            <a:ext cx="8534400" cy="4422454"/>
          </a:xfrm>
        </p:spPr>
        <p:txBody>
          <a:bodyPr/>
          <a:lstStyle/>
          <a:p>
            <a:endParaRPr lang="az-Latn-AZ" dirty="0"/>
          </a:p>
        </p:txBody>
      </p:sp>
    </p:spTree>
    <p:extLst>
      <p:ext uri="{BB962C8B-B14F-4D97-AF65-F5344CB8AC3E}">
        <p14:creationId xmlns:p14="http://schemas.microsoft.com/office/powerpoint/2010/main" val="561568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BBB8FF-E863-443E-BD87-3D3CA0C0C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711" y="-48403"/>
            <a:ext cx="8534401" cy="1130158"/>
          </a:xfrm>
        </p:spPr>
        <p:txBody>
          <a:bodyPr/>
          <a:lstStyle/>
          <a:p>
            <a:r>
              <a:rPr lang="az-Latn-AZ" dirty="0"/>
              <a:t>                  ŞD SA riski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4898888-8E58-4BFB-9BD1-A694945FB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756" y="1285874"/>
            <a:ext cx="7717681" cy="519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095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BBB8FF-E863-443E-BD87-3D3CA0C0C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15758"/>
            <a:ext cx="8534401" cy="1130158"/>
          </a:xfrm>
        </p:spPr>
        <p:txBody>
          <a:bodyPr>
            <a:normAutofit fontScale="90000"/>
          </a:bodyPr>
          <a:lstStyle/>
          <a:p>
            <a:r>
              <a:rPr lang="az-Latn-AZ" dirty="0"/>
              <a:t>Hipoqlikemik preparatların </a:t>
            </a:r>
            <a:r>
              <a:rPr lang="az-Latn-AZ" i="1" dirty="0"/>
              <a:t>SA</a:t>
            </a:r>
            <a:r>
              <a:rPr lang="az-Latn-AZ" dirty="0"/>
              <a:t> təsiri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63D3CAA-FA67-4C49-8A34-B10EF11A1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0409" y="1571946"/>
            <a:ext cx="8738204" cy="5002194"/>
          </a:xfrm>
        </p:spPr>
        <p:txBody>
          <a:bodyPr/>
          <a:lstStyle/>
          <a:p>
            <a:endParaRPr lang="az-Latn-AZ" dirty="0"/>
          </a:p>
        </p:txBody>
      </p:sp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6A1AA94B-615D-4FB3-A595-34C4368A6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10" y="1571946"/>
            <a:ext cx="8738202" cy="493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40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BBB8FF-E863-443E-BD87-3D3CA0C0C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15758"/>
            <a:ext cx="8534401" cy="1130158"/>
          </a:xfrm>
        </p:spPr>
        <p:txBody>
          <a:bodyPr>
            <a:normAutofit fontScale="90000"/>
          </a:bodyPr>
          <a:lstStyle/>
          <a:p>
            <a:r>
              <a:rPr lang="az-Latn-AZ" dirty="0"/>
              <a:t>Hipoqlikemik preparatların SA təsiri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63D3CAA-FA67-4C49-8A34-B10EF11A1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1571946"/>
            <a:ext cx="8534400" cy="4422454"/>
          </a:xfrm>
        </p:spPr>
        <p:txBody>
          <a:bodyPr>
            <a:normAutofit/>
          </a:bodyPr>
          <a:lstStyle/>
          <a:p>
            <a:r>
              <a:rPr lang="az-Latn-AZ" sz="2400" dirty="0"/>
              <a:t>-Metformin və Tiazolidinedion (TZD) SA riskini əfəmiyyətli dərəcədə azaldır</a:t>
            </a:r>
          </a:p>
          <a:p>
            <a:r>
              <a:rPr lang="az-Latn-AZ" sz="2400" dirty="0"/>
              <a:t>-Sulfanil-sidikcövhəri II sıra preparatları olub, SA riskini artırır.</a:t>
            </a:r>
          </a:p>
          <a:p>
            <a:r>
              <a:rPr lang="az-Latn-AZ" sz="2400" dirty="0"/>
              <a:t>bunu preparatın kəskin hipoqlikemiya yarada bilməsiylə əlaqləndirirlər.</a:t>
            </a:r>
          </a:p>
          <a:p>
            <a:r>
              <a:rPr lang="az-Latn-AZ" sz="2400" dirty="0"/>
              <a:t>-İnsulin SA  riskini artiri</a:t>
            </a:r>
          </a:p>
          <a:p>
            <a:r>
              <a:rPr lang="az-Latn-AZ" sz="2400" dirty="0"/>
              <a:t>-SGLT2 ürək damar riskini azaldir SA tezliyinə təsir etmir </a:t>
            </a:r>
          </a:p>
        </p:txBody>
      </p:sp>
    </p:spTree>
    <p:extLst>
      <p:ext uri="{BB962C8B-B14F-4D97-AF65-F5344CB8AC3E}">
        <p14:creationId xmlns:p14="http://schemas.microsoft.com/office/powerpoint/2010/main" val="1903140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BBB8FF-E863-443E-BD87-3D3CA0C0C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15758"/>
            <a:ext cx="8534401" cy="1130158"/>
          </a:xfrm>
        </p:spPr>
        <p:txBody>
          <a:bodyPr/>
          <a:lstStyle/>
          <a:p>
            <a:r>
              <a:rPr lang="az-Latn-AZ" dirty="0"/>
              <a:t>                         Müalicə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1124231-5186-4FAD-AA02-5BD2FB88C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451" y="1876392"/>
            <a:ext cx="6524625" cy="4067175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63D3CAA-FA67-4C49-8A34-B10EF11A1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9451" y="1800808"/>
            <a:ext cx="6795504" cy="4193592"/>
          </a:xfrm>
        </p:spPr>
        <p:txBody>
          <a:bodyPr/>
          <a:lstStyle/>
          <a:p>
            <a:endParaRPr lang="az-Latn-AZ" dirty="0"/>
          </a:p>
        </p:txBody>
      </p:sp>
    </p:spTree>
    <p:extLst>
      <p:ext uri="{BB962C8B-B14F-4D97-AF65-F5344CB8AC3E}">
        <p14:creationId xmlns:p14="http://schemas.microsoft.com/office/powerpoint/2010/main" val="32300297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BBB8FF-E863-443E-BD87-3D3CA0C0C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15758"/>
            <a:ext cx="8534401" cy="1130158"/>
          </a:xfrm>
        </p:spPr>
        <p:txBody>
          <a:bodyPr/>
          <a:lstStyle/>
          <a:p>
            <a:r>
              <a:rPr lang="az-Latn-AZ" dirty="0"/>
              <a:t>          Declare TİMİ58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3EEB63A-DA83-4254-83A9-54A18D7D1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09" y="1819274"/>
            <a:ext cx="8477853" cy="4754865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63D3CAA-FA67-4C49-8A34-B10EF11A1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0409" y="1571946"/>
            <a:ext cx="8738204" cy="5002194"/>
          </a:xfrm>
        </p:spPr>
        <p:txBody>
          <a:bodyPr/>
          <a:lstStyle/>
          <a:p>
            <a:endParaRPr lang="az-Latn-AZ" dirty="0"/>
          </a:p>
        </p:txBody>
      </p:sp>
    </p:spTree>
    <p:extLst>
      <p:ext uri="{BB962C8B-B14F-4D97-AF65-F5344CB8AC3E}">
        <p14:creationId xmlns:p14="http://schemas.microsoft.com/office/powerpoint/2010/main" val="688054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47C6CDD-0B5E-47AE-8DBC-74CA09C36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21297"/>
            <a:ext cx="10034962" cy="671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2613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6065CCF-E9B4-403F-8C1F-237662431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666"/>
            <a:ext cx="12192000" cy="643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4285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BBB8FF-E863-443E-BD87-3D3CA0C0C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15758"/>
            <a:ext cx="8534401" cy="1130158"/>
          </a:xfrm>
        </p:spPr>
        <p:txBody>
          <a:bodyPr/>
          <a:lstStyle/>
          <a:p>
            <a:r>
              <a:rPr lang="az-Latn-AZ" dirty="0"/>
              <a:t>Advance çalışması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65A6C67-9E55-4771-B706-99A65FF4F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09" y="1571946"/>
            <a:ext cx="8725503" cy="4728841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63D3CAA-FA67-4C49-8A34-B10EF11A1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0409" y="1571946"/>
            <a:ext cx="8738204" cy="4728841"/>
          </a:xfrm>
        </p:spPr>
        <p:txBody>
          <a:bodyPr/>
          <a:lstStyle/>
          <a:p>
            <a:endParaRPr lang="az-Latn-AZ" dirty="0"/>
          </a:p>
        </p:txBody>
      </p:sp>
    </p:spTree>
    <p:extLst>
      <p:ext uri="{BB962C8B-B14F-4D97-AF65-F5344CB8AC3E}">
        <p14:creationId xmlns:p14="http://schemas.microsoft.com/office/powerpoint/2010/main" val="2276252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A65A828-E872-4725-AB34-803502F93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6" y="0"/>
            <a:ext cx="109634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031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08EDA45F-999A-4EC7-A648-2AD3DEA6E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490" y="83977"/>
            <a:ext cx="10058400" cy="1208314"/>
          </a:xfrm>
        </p:spPr>
        <p:txBody>
          <a:bodyPr/>
          <a:lstStyle/>
          <a:p>
            <a:r>
              <a:rPr lang="az-Latn-AZ" dirty="0"/>
              <a:t>                 Advance çalışması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299ED74-4456-42B8-88B2-114D07B66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649" y="1968759"/>
            <a:ext cx="8445759" cy="4805263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6B3E6357-05D1-421F-B86D-9DFE4AD24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1052" y="1539552"/>
            <a:ext cx="8688355" cy="5318448"/>
          </a:xfrm>
        </p:spPr>
        <p:txBody>
          <a:bodyPr/>
          <a:lstStyle/>
          <a:p>
            <a:endParaRPr lang="az-Latn-AZ" dirty="0"/>
          </a:p>
        </p:txBody>
      </p:sp>
    </p:spTree>
    <p:extLst>
      <p:ext uri="{BB962C8B-B14F-4D97-AF65-F5344CB8AC3E}">
        <p14:creationId xmlns:p14="http://schemas.microsoft.com/office/powerpoint/2010/main" val="16440672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BBB8FF-E863-443E-BD87-3D3CA0C0C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15758"/>
            <a:ext cx="8534401" cy="1130158"/>
          </a:xfrm>
        </p:spPr>
        <p:txBody>
          <a:bodyPr/>
          <a:lstStyle/>
          <a:p>
            <a:r>
              <a:rPr lang="az-Latn-AZ" dirty="0"/>
              <a:t>Antikoaqulyant müalicə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63D3CAA-FA67-4C49-8A34-B10EF11A1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0409" y="1571946"/>
            <a:ext cx="8738204" cy="5002194"/>
          </a:xfrm>
        </p:spPr>
        <p:txBody>
          <a:bodyPr/>
          <a:lstStyle/>
          <a:p>
            <a:endParaRPr lang="az-Latn-AZ" dirty="0"/>
          </a:p>
          <a:p>
            <a:r>
              <a:rPr lang="az-Latn-AZ" dirty="0"/>
              <a:t>-ŞD  CHA2DS2-VASc risk scorunun bir komponenti olduğundan SA aritmiya ilə  duet şəklində insult riskini əhəmiyyətli dərəcədə artırır , </a:t>
            </a:r>
            <a:endParaRPr lang="ru-RU" dirty="0"/>
          </a:p>
          <a:p>
            <a:r>
              <a:rPr lang="az-Latn-AZ" dirty="0"/>
              <a:t>                                      </a:t>
            </a:r>
          </a:p>
          <a:p>
            <a:r>
              <a:rPr lang="az-Latn-AZ" dirty="0"/>
              <a:t> əsas 3 qrup</a:t>
            </a:r>
          </a:p>
          <a:p>
            <a:endParaRPr lang="az-Latn-AZ" dirty="0"/>
          </a:p>
          <a:p>
            <a:r>
              <a:rPr lang="ru-RU" dirty="0"/>
              <a:t>-</a:t>
            </a:r>
            <a:r>
              <a:rPr lang="az-Latn-AZ" u="sng" dirty="0"/>
              <a:t>K vitamini antaqonisti </a:t>
            </a:r>
            <a:r>
              <a:rPr lang="az-Latn-AZ" dirty="0"/>
              <a:t>olan Varfarın İNR kontrolu altında aparılmalıdır.</a:t>
            </a:r>
          </a:p>
          <a:p>
            <a:r>
              <a:rPr lang="az-Latn-AZ" dirty="0"/>
              <a:t>-İNR 2-3arasında saxlamaq mümkün olmadıqda qanama riski yüksəlir</a:t>
            </a:r>
          </a:p>
          <a:p>
            <a:r>
              <a:rPr lang="az-Latn-AZ" dirty="0"/>
              <a:t>-Trom</a:t>
            </a:r>
            <a:r>
              <a:rPr lang="az-Latn-AZ" u="sng" dirty="0"/>
              <a:t>binin birbaşa ingibitoru </a:t>
            </a:r>
            <a:r>
              <a:rPr lang="az-Latn-AZ" dirty="0"/>
              <a:t>(dabiqatran)</a:t>
            </a:r>
          </a:p>
          <a:p>
            <a:r>
              <a:rPr lang="az-Latn-AZ" dirty="0"/>
              <a:t>-</a:t>
            </a:r>
            <a:r>
              <a:rPr lang="az-Latn-AZ" u="sng" dirty="0"/>
              <a:t>Xa faktoru ingibitorlar</a:t>
            </a:r>
            <a:r>
              <a:rPr lang="az-Latn-AZ" dirty="0"/>
              <a:t>(rivoraksaban,apiksaban, edoksaban)</a:t>
            </a:r>
          </a:p>
        </p:txBody>
      </p:sp>
    </p:spTree>
    <p:extLst>
      <p:ext uri="{BB962C8B-B14F-4D97-AF65-F5344CB8AC3E}">
        <p14:creationId xmlns:p14="http://schemas.microsoft.com/office/powerpoint/2010/main" val="38324222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BBB8FF-E863-443E-BD87-3D3CA0C0C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15758"/>
            <a:ext cx="10783111" cy="959899"/>
          </a:xfrm>
        </p:spPr>
        <p:txBody>
          <a:bodyPr>
            <a:normAutofit fontScale="90000"/>
          </a:bodyPr>
          <a:lstStyle/>
          <a:p>
            <a:r>
              <a:rPr lang="az-Latn-AZ" dirty="0"/>
              <a:t>Tromboembolik ağırlaşmalardan qorunma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63D3CAA-FA67-4C49-8A34-B10EF11A1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1571946"/>
            <a:ext cx="8534400" cy="4422454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az-Latn-AZ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7C2AB7B-EF93-4EAB-9DD4-F873F53DF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1428"/>
            <a:ext cx="11793196" cy="551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5531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22E0C0DF-D20F-459D-86B4-3CB43C619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17" y="326572"/>
            <a:ext cx="8817394" cy="1212979"/>
          </a:xfrm>
        </p:spPr>
        <p:txBody>
          <a:bodyPr/>
          <a:lstStyle/>
          <a:p>
            <a:r>
              <a:rPr lang="az-Latn-AZ" dirty="0"/>
              <a:t>Antikouqulyant müalicə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E2A47C1-8156-4325-B88B-FC1F97501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1" y="2080726"/>
            <a:ext cx="8534400" cy="4186723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B72AFB48-D076-46AE-9671-7C72D6263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1844" y="2015412"/>
            <a:ext cx="8892073" cy="4450701"/>
          </a:xfrm>
        </p:spPr>
        <p:txBody>
          <a:bodyPr/>
          <a:lstStyle/>
          <a:p>
            <a:endParaRPr lang="az-Latn-AZ" dirty="0"/>
          </a:p>
        </p:txBody>
      </p:sp>
    </p:spTree>
    <p:extLst>
      <p:ext uri="{BB962C8B-B14F-4D97-AF65-F5344CB8AC3E}">
        <p14:creationId xmlns:p14="http://schemas.microsoft.com/office/powerpoint/2010/main" val="35648366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BBB8FF-E863-443E-BD87-3D3CA0C0C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15758"/>
            <a:ext cx="10167291" cy="1130158"/>
          </a:xfrm>
        </p:spPr>
        <p:txBody>
          <a:bodyPr>
            <a:normAutofit fontScale="90000"/>
          </a:bodyPr>
          <a:lstStyle/>
          <a:p>
            <a:r>
              <a:rPr lang="az-Latn-AZ" i="1" dirty="0"/>
              <a:t>nOAC</a:t>
            </a:r>
            <a:r>
              <a:rPr lang="az-Latn-AZ" dirty="0"/>
              <a:t> </a:t>
            </a:r>
            <a:r>
              <a:rPr lang="az-Latn-AZ" i="1" dirty="0"/>
              <a:t>ŞD</a:t>
            </a:r>
            <a:r>
              <a:rPr lang="az-Latn-AZ" dirty="0"/>
              <a:t> və </a:t>
            </a:r>
            <a:r>
              <a:rPr lang="az-Latn-AZ" i="1" dirty="0"/>
              <a:t>SA</a:t>
            </a:r>
            <a:r>
              <a:rPr lang="az-Latn-AZ" dirty="0"/>
              <a:t> daha az qanama riski var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63D3CAA-FA67-4C49-8A34-B10EF11A1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0409" y="1571946"/>
            <a:ext cx="8738204" cy="5002194"/>
          </a:xfrm>
        </p:spPr>
        <p:txBody>
          <a:bodyPr/>
          <a:lstStyle/>
          <a:p>
            <a:endParaRPr lang="az-Latn-AZ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0C5CB8C-556D-473F-88AA-A3E9D73A1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1" y="1571945"/>
            <a:ext cx="10832841" cy="500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4350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BBB8FF-E863-443E-BD87-3D3CA0C0C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15758"/>
            <a:ext cx="8534401" cy="1130158"/>
          </a:xfrm>
        </p:spPr>
        <p:txBody>
          <a:bodyPr/>
          <a:lstStyle/>
          <a:p>
            <a:r>
              <a:rPr lang="az-Latn-AZ" dirty="0"/>
              <a:t>                           Nəticə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63D3CAA-FA67-4C49-8A34-B10EF11A1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0409" y="1571946"/>
            <a:ext cx="8738204" cy="5002194"/>
          </a:xfrm>
        </p:spPr>
        <p:txBody>
          <a:bodyPr/>
          <a:lstStyle/>
          <a:p>
            <a:r>
              <a:rPr lang="az-Latn-AZ" dirty="0"/>
              <a:t>-</a:t>
            </a:r>
            <a:r>
              <a:rPr lang="az-Latn-AZ" sz="2400" dirty="0"/>
              <a:t>ŞD və  SA birlikdə rast gəlməsi ,SA olmayanlarla müqayisədə  daha ağır   nəticələr verir.</a:t>
            </a:r>
          </a:p>
          <a:p>
            <a:endParaRPr lang="az-Latn-AZ" sz="2400" dirty="0"/>
          </a:p>
          <a:p>
            <a:r>
              <a:rPr lang="az-Latn-AZ" sz="2400" dirty="0"/>
              <a:t>-Bu kateqoriya pasientlərdə intensiv multidisciplinar yanaşma və intensiv kontrol proqnoza ciddi təsir edir.</a:t>
            </a:r>
          </a:p>
          <a:p>
            <a:endParaRPr lang="az-Latn-AZ" sz="2400" dirty="0"/>
          </a:p>
          <a:p>
            <a:r>
              <a:rPr lang="az-Latn-AZ" sz="2400" dirty="0"/>
              <a:t>-SA pasientlərində  NOAC preparatlarının, VKA-dan  üstünlüyü müasir ŞD vəSA rəhbər tövsiyyələrdə tapmişdır.</a:t>
            </a:r>
          </a:p>
        </p:txBody>
      </p:sp>
    </p:spTree>
    <p:extLst>
      <p:ext uri="{BB962C8B-B14F-4D97-AF65-F5344CB8AC3E}">
        <p14:creationId xmlns:p14="http://schemas.microsoft.com/office/powerpoint/2010/main" val="17096765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7E9A1129-D0AC-4B0F-A371-8686B9A05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268964"/>
            <a:ext cx="8534400" cy="4725436"/>
          </a:xfrm>
        </p:spPr>
        <p:txBody>
          <a:bodyPr/>
          <a:lstStyle/>
          <a:p>
            <a:r>
              <a:rPr lang="az-Latn-AZ" dirty="0"/>
              <a:t> </a:t>
            </a:r>
            <a:r>
              <a:rPr lang="az-Latn-AZ" sz="4000" dirty="0"/>
              <a:t>Diqqətiniz  üçün  təşəkkür!!!</a:t>
            </a:r>
          </a:p>
        </p:txBody>
      </p:sp>
    </p:spTree>
    <p:extLst>
      <p:ext uri="{BB962C8B-B14F-4D97-AF65-F5344CB8AC3E}">
        <p14:creationId xmlns:p14="http://schemas.microsoft.com/office/powerpoint/2010/main" val="3610424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85F5BF99-4C8F-451D-BFB2-691B6163F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223"/>
            <a:ext cx="12192000" cy="571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31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BBB8FF-E863-443E-BD87-3D3CA0C0C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15758"/>
            <a:ext cx="8534401" cy="1130158"/>
          </a:xfrm>
        </p:spPr>
        <p:txBody>
          <a:bodyPr/>
          <a:lstStyle/>
          <a:p>
            <a:r>
              <a:rPr lang="en-US" dirty="0"/>
              <a:t>Aric t</a:t>
            </a:r>
            <a:r>
              <a:rPr lang="az-Latn-AZ" dirty="0"/>
              <a:t>ə</a:t>
            </a:r>
            <a:r>
              <a:rPr lang="en-US" dirty="0" err="1"/>
              <a:t>dqiqat</a:t>
            </a:r>
            <a:r>
              <a:rPr lang="az-Latn-AZ" dirty="0"/>
              <a:t>ı -</a:t>
            </a:r>
            <a:r>
              <a:rPr lang="en-US" dirty="0"/>
              <a:t>19</a:t>
            </a:r>
            <a:r>
              <a:rPr lang="az-Latn-AZ" dirty="0"/>
              <a:t>90</a:t>
            </a:r>
            <a:r>
              <a:rPr lang="en-US" dirty="0"/>
              <a:t>-2007</a:t>
            </a:r>
            <a:endParaRPr lang="az-Latn-AZ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444E911-C323-46D2-B31D-66501B1C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72" y="1571945"/>
            <a:ext cx="8618409" cy="5224141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63D3CAA-FA67-4C49-8A34-B10EF11A1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0203" y="1571945"/>
            <a:ext cx="8618409" cy="5224141"/>
          </a:xfrm>
        </p:spPr>
        <p:txBody>
          <a:bodyPr/>
          <a:lstStyle/>
          <a:p>
            <a:endParaRPr lang="az-Latn-A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772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BBB8FF-E863-443E-BD87-3D3CA0C0C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15759"/>
            <a:ext cx="8534401" cy="949520"/>
          </a:xfrm>
        </p:spPr>
        <p:txBody>
          <a:bodyPr>
            <a:normAutofit/>
          </a:bodyPr>
          <a:lstStyle/>
          <a:p>
            <a:r>
              <a:rPr lang="az-Latn-AZ" dirty="0"/>
              <a:t>SA kohortunda ŞD tezliyi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2938F6A-31E4-4D56-8D13-4B6E3AFD1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98" y="1571946"/>
            <a:ext cx="11476653" cy="4879386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63D3CAA-FA67-4C49-8A34-B10EF11A1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68" y="1571945"/>
            <a:ext cx="11485984" cy="5286053"/>
          </a:xfrm>
        </p:spPr>
        <p:txBody>
          <a:bodyPr/>
          <a:lstStyle/>
          <a:p>
            <a:endParaRPr lang="az-Latn-AZ" dirty="0"/>
          </a:p>
        </p:txBody>
      </p:sp>
    </p:spTree>
    <p:extLst>
      <p:ext uri="{BB962C8B-B14F-4D97-AF65-F5344CB8AC3E}">
        <p14:creationId xmlns:p14="http://schemas.microsoft.com/office/powerpoint/2010/main" val="1546076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BBB8FF-E863-443E-BD87-3D3CA0C0C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15758"/>
            <a:ext cx="10372565" cy="1130158"/>
          </a:xfrm>
        </p:spPr>
        <p:txBody>
          <a:bodyPr/>
          <a:lstStyle/>
          <a:p>
            <a:r>
              <a:rPr lang="az-Latn-AZ" dirty="0"/>
              <a:t>           ŞD pasientlərində Sa riski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8E4B312-77A6-4771-8127-96650CC30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04" y="1450648"/>
            <a:ext cx="10842172" cy="5286054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63D3CAA-FA67-4C49-8A34-B10EF11A1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4604" y="1571946"/>
            <a:ext cx="10842172" cy="5164756"/>
          </a:xfrm>
        </p:spPr>
        <p:txBody>
          <a:bodyPr/>
          <a:lstStyle/>
          <a:p>
            <a:endParaRPr lang="az-Latn-AZ" dirty="0"/>
          </a:p>
        </p:txBody>
      </p:sp>
    </p:spTree>
    <p:extLst>
      <p:ext uri="{BB962C8B-B14F-4D97-AF65-F5344CB8AC3E}">
        <p14:creationId xmlns:p14="http://schemas.microsoft.com/office/powerpoint/2010/main" val="3965195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9590">
              <a:srgbClr val="3090BA"/>
            </a:gs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BBB8FF-E863-443E-BD87-3D3CA0C0C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15758"/>
            <a:ext cx="8534401" cy="1130158"/>
          </a:xfrm>
        </p:spPr>
        <p:txBody>
          <a:bodyPr/>
          <a:lstStyle/>
          <a:p>
            <a:r>
              <a:rPr lang="en-US" dirty="0" smtClean="0"/>
              <a:t>Sa v</a:t>
            </a:r>
            <a:r>
              <a:rPr lang="az-Latn-AZ" dirty="0" smtClean="0"/>
              <a:t>ə şd ağırlaşmalar</a:t>
            </a:r>
            <a:endParaRPr lang="az-Latn-AZ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63D3CAA-FA67-4C49-8A34-B10EF11A1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1571946"/>
            <a:ext cx="8534400" cy="4422454"/>
          </a:xfrm>
        </p:spPr>
        <p:txBody>
          <a:bodyPr/>
          <a:lstStyle/>
          <a:p>
            <a:endParaRPr lang="az-Latn-AZ" dirty="0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39931B45-F4B8-4D7E-917E-BA8448E1F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74" y="1345916"/>
            <a:ext cx="8962238" cy="464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479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BBB8FF-E863-443E-BD87-3D3CA0C0C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15758"/>
            <a:ext cx="8534401" cy="1130158"/>
          </a:xfrm>
        </p:spPr>
        <p:txBody>
          <a:bodyPr/>
          <a:lstStyle/>
          <a:p>
            <a:r>
              <a:rPr lang="az-Latn-AZ" dirty="0"/>
              <a:t>SA və ŞD ölümcül duet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A2CA730-56DB-4551-BD97-48160B655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128" y="1571946"/>
            <a:ext cx="6524625" cy="455295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63D3CAA-FA67-4C49-8A34-B10EF11A1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1483567"/>
            <a:ext cx="8534400" cy="4986695"/>
          </a:xfrm>
        </p:spPr>
        <p:txBody>
          <a:bodyPr/>
          <a:lstStyle/>
          <a:p>
            <a:endParaRPr lang="az-Latn-AZ" dirty="0"/>
          </a:p>
        </p:txBody>
      </p:sp>
    </p:spTree>
    <p:extLst>
      <p:ext uri="{BB962C8B-B14F-4D97-AF65-F5344CB8AC3E}">
        <p14:creationId xmlns:p14="http://schemas.microsoft.com/office/powerpoint/2010/main" val="1257543006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2080</TotalTime>
  <Words>611</Words>
  <Application>Microsoft Office PowerPoint</Application>
  <PresentationFormat>Произвольный</PresentationFormat>
  <Paragraphs>82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Сектор</vt:lpstr>
      <vt:lpstr>Şəkərli   diabet  və səyirici   aritmiya</vt:lpstr>
      <vt:lpstr>                      epidemiologiya</vt:lpstr>
      <vt:lpstr>Презентация PowerPoint</vt:lpstr>
      <vt:lpstr>Презентация PowerPoint</vt:lpstr>
      <vt:lpstr>Aric tədqiqatı -1990-2007</vt:lpstr>
      <vt:lpstr>SA kohortunda ŞD tezliyi</vt:lpstr>
      <vt:lpstr>           ŞD pasientlərində Sa riski</vt:lpstr>
      <vt:lpstr>Sa və şd ağırlaşmalar</vt:lpstr>
      <vt:lpstr>SA və ŞD ölümcül duet</vt:lpstr>
      <vt:lpstr>Diabet və atrial fibrilyasinin patfiziologiyası</vt:lpstr>
      <vt:lpstr>Şd və sa patofiziologiyası</vt:lpstr>
      <vt:lpstr>         Struktural remodelləşmə</vt:lpstr>
      <vt:lpstr>Elektro,elektro-mexaniki və avtonom remodelləşmə,</vt:lpstr>
      <vt:lpstr>Oksidativ stres,iltihab və glikemik dəyişgənlik </vt:lpstr>
      <vt:lpstr>ŞD vəSa klinik təzahürü</vt:lpstr>
      <vt:lpstr>         şd xəstələrdə SA tezliyi (yaş) </vt:lpstr>
      <vt:lpstr>           şd xəstələrdə SA tezliyi (cins)</vt:lpstr>
      <vt:lpstr>Hba1c və ŞD müddəti ilə  əlaqəli Sa tezliyi</vt:lpstr>
      <vt:lpstr>                       Müalicə</vt:lpstr>
      <vt:lpstr>                 Ritm və nəbz kontrolu</vt:lpstr>
      <vt:lpstr>komorbid patologiyalar</vt:lpstr>
      <vt:lpstr>                  ŞD SA riski</vt:lpstr>
      <vt:lpstr>Hipoqlikemik preparatların SA təsiri</vt:lpstr>
      <vt:lpstr>Hipoqlikemik preparatların SA təsiri</vt:lpstr>
      <vt:lpstr>                         Müalicə</vt:lpstr>
      <vt:lpstr>          Declare TİMİ58</vt:lpstr>
      <vt:lpstr>Презентация PowerPoint</vt:lpstr>
      <vt:lpstr>Презентация PowerPoint</vt:lpstr>
      <vt:lpstr>Advance çalışması</vt:lpstr>
      <vt:lpstr>                 Advance çalışması</vt:lpstr>
      <vt:lpstr>Antikoaqulyant müalicə</vt:lpstr>
      <vt:lpstr>Tromboembolik ağırlaşmalardan qorunma</vt:lpstr>
      <vt:lpstr>Antikouqulyant müalicə</vt:lpstr>
      <vt:lpstr>nOAC ŞD və SA daha az qanama riski var</vt:lpstr>
      <vt:lpstr>                           Nəticə</vt:lpstr>
      <vt:lpstr> Diqqətiniz  üçün  təşəkkür!!!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Şəkərli diabet və atrial fibrilyasiya</dc:title>
  <dc:creator>Laman Sadigova</dc:creator>
  <cp:lastModifiedBy>Progressive</cp:lastModifiedBy>
  <cp:revision>13</cp:revision>
  <dcterms:created xsi:type="dcterms:W3CDTF">2022-09-18T17:50:47Z</dcterms:created>
  <dcterms:modified xsi:type="dcterms:W3CDTF">2022-09-22T05:16:49Z</dcterms:modified>
</cp:coreProperties>
</file>